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5"/>
    <p:sldMasterId id="214748368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embeddedFontLst>
    <p:embeddedFont>
      <p:font typeface="Roboto"/>
      <p:regular r:id="rId38"/>
      <p:bold r:id="rId39"/>
      <p:italic r:id="rId40"/>
      <p:boldItalic r:id="rId41"/>
    </p:embeddedFont>
    <p:embeddedFont>
      <p:font typeface="Helvetica Neue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1014CE-E9C1-4093-8CA0-A843523C3C80}">
  <a:tblStyle styleId="{5B1014CE-E9C1-4093-8CA0-A843523C3C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20" Type="http://schemas.openxmlformats.org/officeDocument/2006/relationships/slide" Target="slides/slide13.xml"/><Relationship Id="rId42" Type="http://schemas.openxmlformats.org/officeDocument/2006/relationships/font" Target="fonts/HelveticaNeue-regular.fntdata"/><Relationship Id="rId41" Type="http://schemas.openxmlformats.org/officeDocument/2006/relationships/font" Target="fonts/Roboto-boldItalic.fntdata"/><Relationship Id="rId22" Type="http://schemas.openxmlformats.org/officeDocument/2006/relationships/slide" Target="slides/slide15.xml"/><Relationship Id="rId44" Type="http://schemas.openxmlformats.org/officeDocument/2006/relationships/font" Target="fonts/HelveticaNeue-italic.fntdata"/><Relationship Id="rId21" Type="http://schemas.openxmlformats.org/officeDocument/2006/relationships/slide" Target="slides/slide14.xml"/><Relationship Id="rId43" Type="http://schemas.openxmlformats.org/officeDocument/2006/relationships/font" Target="fonts/HelveticaNeue-bold.fntdata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45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font" Target="fonts/Roboto-bold.fntdata"/><Relationship Id="rId16" Type="http://schemas.openxmlformats.org/officeDocument/2006/relationships/slide" Target="slides/slide9.xml"/><Relationship Id="rId38" Type="http://schemas.openxmlformats.org/officeDocument/2006/relationships/font" Target="fonts/Roboto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2.png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5.jp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0d6e7ef69e_0_3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5" name="Google Shape;345;g10d6e7ef69e_0_3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ac1b4ecf1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ac1b4ecf1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e95e07516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e95e07516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ac1b4ecf1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2ac1b4ecf1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ac1b4ecf1d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ac1b4ecf1d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ac1b4ecf1d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ac1b4ecf1d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ac1b4ecf1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ac1b4ecf1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ac1b4ecf1d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2ac1b4ecf1d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ac1b4ecf1d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ac1b4ecf1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ac1b4ecf1d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ac1b4ecf1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ac1b4ecf1d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2ac1b4ecf1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Emphasize that git and slack are the main communication channels.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48c688cc3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48c688cc3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ac1b4ecf1d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2ac1b4ecf1d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ac1b4ecf1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ac1b4ecf1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ecdff4dd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ecdff4dd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0d6e7ef69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0d6e7ef69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c2d4a6dca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c2d4a6dca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Emphasize that git and slack are the main communication channels.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c2d4a6dca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c2d4a6dca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Emphasize that git and slack are the main communication channels.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073ea8b51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073ea8b51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Emphasize that git and slack are the main communication channels.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2ac1b4ecf1d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2ac1b4ecf1d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0989c03b0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20989c03b0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f2b476899b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f2b476899b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ac1b4ecf1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ac1b4ecf1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5b137cfe99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5b137cfe99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5b137cfe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5b137cfe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5b137cfe9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5b137cfe9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ac1b4ecf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ac1b4ecf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ac1b4ecf1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ac1b4ecf1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ac1b4ecf1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ac1b4ecf1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ac1b4ecf1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2ac1b4ecf1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4.png"/><Relationship Id="rId6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14.png"/><Relationship Id="rId6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Helvetica Neue"/>
              <a:buNone/>
              <a:defRPr sz="4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1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None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Helvetica Neue"/>
              <a:buNone/>
              <a:defRPr sz="1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2"/>
          <p:cNvPicPr preferRelativeResize="0"/>
          <p:nvPr/>
        </p:nvPicPr>
        <p:blipFill rotWithShape="1">
          <a:blip r:embed="rId2">
            <a:alphaModFix/>
          </a:blip>
          <a:srcRect b="27379" l="0" r="0" t="17028"/>
          <a:stretch/>
        </p:blipFill>
        <p:spPr>
          <a:xfrm>
            <a:off x="7272200" y="4617725"/>
            <a:ext cx="1652650" cy="5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3"/>
          <p:cNvPicPr preferRelativeResize="0"/>
          <p:nvPr/>
        </p:nvPicPr>
        <p:blipFill rotWithShape="1">
          <a:blip r:embed="rId2">
            <a:alphaModFix/>
          </a:blip>
          <a:srcRect b="27379" l="0" r="0" t="17028"/>
          <a:stretch/>
        </p:blipFill>
        <p:spPr>
          <a:xfrm>
            <a:off x="7272200" y="4617725"/>
            <a:ext cx="1652650" cy="5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bg>
      <p:bgPr>
        <a:solidFill>
          <a:schemeClr val="accent4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ey Shield" showMasterSp="0">
  <p:cSld name="Title Slide Grey Shield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6"/>
          <p:cNvGrpSpPr/>
          <p:nvPr/>
        </p:nvGrpSpPr>
        <p:grpSpPr>
          <a:xfrm>
            <a:off x="3911568" y="-1575672"/>
            <a:ext cx="6288303" cy="8137803"/>
            <a:chOff x="3946487" y="-2045539"/>
            <a:chExt cx="8193228" cy="10603000"/>
          </a:xfrm>
        </p:grpSpPr>
        <p:pic>
          <p:nvPicPr>
            <p:cNvPr id="85" name="Google Shape;85;p16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3946487" y="-2045539"/>
              <a:ext cx="8193228" cy="10603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6"/>
            <p:cNvPicPr preferRelativeResize="0"/>
            <p:nvPr/>
          </p:nvPicPr>
          <p:blipFill rotWithShape="1">
            <a:blip r:embed="rId3">
              <a:alphaModFix amt="15000"/>
            </a:blip>
            <a:srcRect b="0" l="0" r="0" t="0"/>
            <a:stretch/>
          </p:blipFill>
          <p:spPr>
            <a:xfrm>
              <a:off x="5173001" y="758028"/>
              <a:ext cx="5641846" cy="493661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7" name="Google Shape;87;p16"/>
          <p:cNvSpPr txBox="1"/>
          <p:nvPr>
            <p:ph type="title"/>
          </p:nvPr>
        </p:nvSpPr>
        <p:spPr>
          <a:xfrm>
            <a:off x="628649" y="273844"/>
            <a:ext cx="4005000" cy="22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None/>
              <a:defRPr sz="1300">
                <a:solidFill>
                  <a:schemeClr val="dk2"/>
                </a:solidFill>
              </a:defRPr>
            </a:lvl1pPr>
            <a:lvl2pPr lvl="1" rtl="0">
              <a:buNone/>
              <a:defRPr sz="1300">
                <a:solidFill>
                  <a:schemeClr val="dk2"/>
                </a:solidFill>
              </a:defRPr>
            </a:lvl2pPr>
            <a:lvl3pPr lvl="2" rtl="0">
              <a:buNone/>
              <a:defRPr sz="1300">
                <a:solidFill>
                  <a:schemeClr val="dk2"/>
                </a:solidFill>
              </a:defRPr>
            </a:lvl3pPr>
            <a:lvl4pPr lvl="3" rtl="0">
              <a:buNone/>
              <a:defRPr sz="1300">
                <a:solidFill>
                  <a:schemeClr val="dk2"/>
                </a:solidFill>
              </a:defRPr>
            </a:lvl4pPr>
            <a:lvl5pPr lvl="4" rtl="0">
              <a:buNone/>
              <a:defRPr sz="1300">
                <a:solidFill>
                  <a:schemeClr val="dk2"/>
                </a:solidFill>
              </a:defRPr>
            </a:lvl5pPr>
            <a:lvl6pPr lvl="5" rtl="0">
              <a:buNone/>
              <a:defRPr sz="1300">
                <a:solidFill>
                  <a:schemeClr val="dk2"/>
                </a:solidFill>
              </a:defRPr>
            </a:lvl6pPr>
            <a:lvl7pPr lvl="6" rtl="0">
              <a:buNone/>
              <a:defRPr sz="1300">
                <a:solidFill>
                  <a:schemeClr val="dk2"/>
                </a:solidFill>
              </a:defRPr>
            </a:lvl7pPr>
            <a:lvl8pPr lvl="7" rtl="0">
              <a:buNone/>
              <a:defRPr sz="1300">
                <a:solidFill>
                  <a:schemeClr val="dk2"/>
                </a:solidFill>
              </a:defRPr>
            </a:lvl8pPr>
            <a:lvl9pPr lvl="8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628650" y="1910714"/>
            <a:ext cx="3886200" cy="27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7"/>
          <p:cNvSpPr txBox="1"/>
          <p:nvPr>
            <p:ph idx="2" type="body"/>
          </p:nvPr>
        </p:nvSpPr>
        <p:spPr>
          <a:xfrm>
            <a:off x="4644976" y="1910714"/>
            <a:ext cx="3886200" cy="27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7"/>
          <p:cNvSpPr txBox="1"/>
          <p:nvPr>
            <p:ph idx="3" type="body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4" name="Google Shape;94;p17"/>
          <p:cNvSpPr txBox="1"/>
          <p:nvPr>
            <p:ph idx="4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5" name="Google Shape;95;p17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7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628650" y="126873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8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19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>
            <p:ph idx="2" type="pic"/>
          </p:nvPr>
        </p:nvSpPr>
        <p:spPr>
          <a:xfrm>
            <a:off x="628650" y="1537097"/>
            <a:ext cx="5486400" cy="28587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6456759" y="1543050"/>
            <a:ext cx="20574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07" name="Google Shape;107;p20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20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Bullets">
  <p:cSld name="Picture with Bullets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62865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b="0" i="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1"/>
          <p:cNvSpPr/>
          <p:nvPr>
            <p:ph idx="2" type="pic"/>
          </p:nvPr>
        </p:nvSpPr>
        <p:spPr>
          <a:xfrm>
            <a:off x="628651" y="1358903"/>
            <a:ext cx="3790800" cy="30369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4724399" y="1357313"/>
            <a:ext cx="3790800" cy="30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6195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100"/>
              <a:buChar char="•"/>
              <a:defRPr sz="21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2385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2385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500"/>
              <a:buChar char="•"/>
              <a:defRPr sz="15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2385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Font typeface="Helvetica Neue"/>
              <a:buNone/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solidFill>
                  <a:schemeClr val="lt1"/>
                </a:solidFill>
              </a:defRPr>
            </a:lvl1pPr>
            <a:lvl2pPr lvl="1">
              <a:buNone/>
              <a:defRPr b="1">
                <a:solidFill>
                  <a:schemeClr val="lt1"/>
                </a:solidFill>
              </a:defRPr>
            </a:lvl2pPr>
            <a:lvl3pPr lvl="2">
              <a:buNone/>
              <a:defRPr b="1">
                <a:solidFill>
                  <a:schemeClr val="lt1"/>
                </a:solidFill>
              </a:defRPr>
            </a:lvl3pPr>
            <a:lvl4pPr lvl="3">
              <a:buNone/>
              <a:defRPr b="1">
                <a:solidFill>
                  <a:schemeClr val="lt1"/>
                </a:solidFill>
              </a:defRPr>
            </a:lvl4pPr>
            <a:lvl5pPr lvl="4">
              <a:buNone/>
              <a:defRPr b="1">
                <a:solidFill>
                  <a:schemeClr val="lt1"/>
                </a:solidFill>
              </a:defRPr>
            </a:lvl5pPr>
            <a:lvl6pPr lvl="5">
              <a:buNone/>
              <a:defRPr b="1">
                <a:solidFill>
                  <a:schemeClr val="lt1"/>
                </a:solidFill>
              </a:defRPr>
            </a:lvl6pPr>
            <a:lvl7pPr lvl="6">
              <a:buNone/>
              <a:defRPr b="1">
                <a:solidFill>
                  <a:schemeClr val="lt1"/>
                </a:solidFill>
              </a:defRPr>
            </a:lvl7pPr>
            <a:lvl8pPr lvl="7">
              <a:buNone/>
              <a:defRPr b="1">
                <a:solidFill>
                  <a:schemeClr val="lt1"/>
                </a:solidFill>
              </a:defRPr>
            </a:lvl8pPr>
            <a:lvl9pPr lvl="8">
              <a:buNone/>
              <a:defRPr b="1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with Caption">
  <p:cSld name="3 Picture with Caption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22"/>
          <p:cNvSpPr/>
          <p:nvPr>
            <p:ph idx="2" type="pic"/>
          </p:nvPr>
        </p:nvSpPr>
        <p:spPr>
          <a:xfrm>
            <a:off x="628650" y="1692076"/>
            <a:ext cx="2494200" cy="11415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628649" y="3001141"/>
            <a:ext cx="24942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22"/>
          <p:cNvSpPr txBox="1"/>
          <p:nvPr>
            <p:ph idx="3" type="body"/>
          </p:nvPr>
        </p:nvSpPr>
        <p:spPr>
          <a:xfrm>
            <a:off x="3324114" y="3001141"/>
            <a:ext cx="24957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19" name="Google Shape;119;p22"/>
          <p:cNvSpPr txBox="1"/>
          <p:nvPr>
            <p:ph idx="4" type="body"/>
          </p:nvPr>
        </p:nvSpPr>
        <p:spPr>
          <a:xfrm>
            <a:off x="6019585" y="3001141"/>
            <a:ext cx="24957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20" name="Google Shape;120;p22"/>
          <p:cNvSpPr/>
          <p:nvPr>
            <p:ph idx="5" type="pic"/>
          </p:nvPr>
        </p:nvSpPr>
        <p:spPr>
          <a:xfrm>
            <a:off x="3324117" y="1692271"/>
            <a:ext cx="2495700" cy="11421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22"/>
          <p:cNvSpPr/>
          <p:nvPr>
            <p:ph idx="6" type="pic"/>
          </p:nvPr>
        </p:nvSpPr>
        <p:spPr>
          <a:xfrm>
            <a:off x="6019584" y="1692271"/>
            <a:ext cx="2495700" cy="1142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Image Background Shield">
  <p:cSld name="Title Slide Image Background Shield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3"/>
          <p:cNvPicPr preferRelativeResize="0"/>
          <p:nvPr/>
        </p:nvPicPr>
        <p:blipFill rotWithShape="1">
          <a:blip r:embed="rId2">
            <a:alphaModFix/>
          </a:blip>
          <a:srcRect b="396" l="0" r="39183" t="31316"/>
          <a:stretch/>
        </p:blipFill>
        <p:spPr>
          <a:xfrm>
            <a:off x="0" y="16769"/>
            <a:ext cx="9144000" cy="51337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3"/>
          <p:cNvPicPr preferRelativeResize="0"/>
          <p:nvPr/>
        </p:nvPicPr>
        <p:blipFill rotWithShape="1">
          <a:blip r:embed="rId3">
            <a:alphaModFix amt="80000"/>
          </a:blip>
          <a:srcRect b="0" l="0" r="0" t="0"/>
          <a:stretch/>
        </p:blipFill>
        <p:spPr>
          <a:xfrm>
            <a:off x="-2613365" y="-1987051"/>
            <a:ext cx="7269778" cy="940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>
            <p:ph type="title"/>
          </p:nvPr>
        </p:nvSpPr>
        <p:spPr>
          <a:xfrm>
            <a:off x="628650" y="273844"/>
            <a:ext cx="40047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28" name="Google Shape;128;p23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129" name="Google Shape;129;p23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30" name="Google Shape;130;p23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31" name="Google Shape;131;p2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2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23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4" name="Google Shape;134;p23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" name="Google Shape;135;p23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None/>
              <a:defRPr sz="1300">
                <a:solidFill>
                  <a:schemeClr val="dk1"/>
                </a:solidFill>
              </a:defRPr>
            </a:lvl1pPr>
            <a:lvl2pPr lvl="1" rtl="0">
              <a:buNone/>
              <a:defRPr sz="1300">
                <a:solidFill>
                  <a:schemeClr val="dk1"/>
                </a:solidFill>
              </a:defRPr>
            </a:lvl2pPr>
            <a:lvl3pPr lvl="2" rtl="0">
              <a:buNone/>
              <a:defRPr sz="1300">
                <a:solidFill>
                  <a:schemeClr val="dk1"/>
                </a:solidFill>
              </a:defRPr>
            </a:lvl3pPr>
            <a:lvl4pPr lvl="3" rtl="0">
              <a:buNone/>
              <a:defRPr sz="1300">
                <a:solidFill>
                  <a:schemeClr val="dk1"/>
                </a:solidFill>
              </a:defRPr>
            </a:lvl4pPr>
            <a:lvl5pPr lvl="4" rtl="0">
              <a:buNone/>
              <a:defRPr sz="1300">
                <a:solidFill>
                  <a:schemeClr val="dk1"/>
                </a:solidFill>
              </a:defRPr>
            </a:lvl5pPr>
            <a:lvl6pPr lvl="5" rtl="0">
              <a:buNone/>
              <a:defRPr sz="1300">
                <a:solidFill>
                  <a:schemeClr val="dk1"/>
                </a:solidFill>
              </a:defRPr>
            </a:lvl6pPr>
            <a:lvl7pPr lvl="6" rtl="0">
              <a:buNone/>
              <a:defRPr sz="1300">
                <a:solidFill>
                  <a:schemeClr val="dk1"/>
                </a:solidFill>
              </a:defRPr>
            </a:lvl7pPr>
            <a:lvl8pPr lvl="7" rtl="0">
              <a:buNone/>
              <a:defRPr sz="1300">
                <a:solidFill>
                  <a:schemeClr val="dk1"/>
                </a:solidFill>
              </a:defRPr>
            </a:lvl8pPr>
            <a:lvl9pPr lvl="8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Image Background Bar">
  <p:cSld name="Title Slide Image Background Bar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 rotWithShape="1">
          <a:blip r:embed="rId2">
            <a:alphaModFix/>
          </a:blip>
          <a:srcRect b="2980" l="0" r="39183" t="28825"/>
          <a:stretch/>
        </p:blipFill>
        <p:spPr>
          <a:xfrm>
            <a:off x="1" y="-1"/>
            <a:ext cx="9144000" cy="512673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/>
          <p:nvPr/>
        </p:nvSpPr>
        <p:spPr>
          <a:xfrm>
            <a:off x="-1" y="-23808"/>
            <a:ext cx="5307000" cy="4868100"/>
          </a:xfrm>
          <a:prstGeom prst="rect">
            <a:avLst/>
          </a:prstGeom>
          <a:solidFill>
            <a:schemeClr val="lt1">
              <a:alpha val="7451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0" name="Google Shape;140;p24"/>
          <p:cNvSpPr txBox="1"/>
          <p:nvPr>
            <p:ph type="title"/>
          </p:nvPr>
        </p:nvSpPr>
        <p:spPr>
          <a:xfrm>
            <a:off x="628650" y="273844"/>
            <a:ext cx="40047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42" name="Google Shape;142;p24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143" name="Google Shape;143;p24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44" name="Google Shape;144;p24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45" name="Google Shape;145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2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7" name="Google Shape;147;p2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8" name="Google Shape;148;p24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" name="Google Shape;149;p24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50" name="Google Shape;150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None/>
              <a:defRPr sz="1300">
                <a:solidFill>
                  <a:schemeClr val="dk1"/>
                </a:solidFill>
              </a:defRPr>
            </a:lvl1pPr>
            <a:lvl2pPr lvl="1" rtl="0">
              <a:buNone/>
              <a:defRPr sz="1300">
                <a:solidFill>
                  <a:schemeClr val="dk1"/>
                </a:solidFill>
              </a:defRPr>
            </a:lvl2pPr>
            <a:lvl3pPr lvl="2" rtl="0">
              <a:buNone/>
              <a:defRPr sz="1300">
                <a:solidFill>
                  <a:schemeClr val="dk1"/>
                </a:solidFill>
              </a:defRPr>
            </a:lvl3pPr>
            <a:lvl4pPr lvl="3" rtl="0">
              <a:buNone/>
              <a:defRPr sz="1300">
                <a:solidFill>
                  <a:schemeClr val="dk1"/>
                </a:solidFill>
              </a:defRPr>
            </a:lvl4pPr>
            <a:lvl5pPr lvl="4" rtl="0">
              <a:buNone/>
              <a:defRPr sz="1300">
                <a:solidFill>
                  <a:schemeClr val="dk1"/>
                </a:solidFill>
              </a:defRPr>
            </a:lvl5pPr>
            <a:lvl6pPr lvl="5" rtl="0">
              <a:buNone/>
              <a:defRPr sz="1300">
                <a:solidFill>
                  <a:schemeClr val="dk1"/>
                </a:solidFill>
              </a:defRPr>
            </a:lvl6pPr>
            <a:lvl7pPr lvl="6" rtl="0">
              <a:buNone/>
              <a:defRPr sz="1300">
                <a:solidFill>
                  <a:schemeClr val="dk1"/>
                </a:solidFill>
              </a:defRPr>
            </a:lvl7pPr>
            <a:lvl8pPr lvl="7" rtl="0">
              <a:buNone/>
              <a:defRPr sz="1300">
                <a:solidFill>
                  <a:schemeClr val="dk1"/>
                </a:solidFill>
              </a:defRPr>
            </a:lvl8pPr>
            <a:lvl9pPr lvl="8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ey Phoenix" showMasterSp="0">
  <p:cSld name="Title Slide Grey Phoenix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5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>
            <a:off x="5166787" y="576072"/>
            <a:ext cx="4330161" cy="378889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>
            <p:ph type="title"/>
          </p:nvPr>
        </p:nvSpPr>
        <p:spPr>
          <a:xfrm>
            <a:off x="628650" y="273844"/>
            <a:ext cx="40047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55" name="Google Shape;155;p25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156" name="Google Shape;156;p25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57" name="Google Shape;157;p25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58" name="Google Shape;158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2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0" name="Google Shape;160;p2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61" name="Google Shape;161;p25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" name="Google Shape;162;p25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63" name="Google Shape;163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None/>
              <a:defRPr sz="1300">
                <a:solidFill>
                  <a:schemeClr val="dk2"/>
                </a:solidFill>
              </a:defRPr>
            </a:lvl1pPr>
            <a:lvl2pPr lvl="1" rtl="0">
              <a:buNone/>
              <a:defRPr sz="1300">
                <a:solidFill>
                  <a:schemeClr val="dk2"/>
                </a:solidFill>
              </a:defRPr>
            </a:lvl2pPr>
            <a:lvl3pPr lvl="2" rtl="0">
              <a:buNone/>
              <a:defRPr sz="1300">
                <a:solidFill>
                  <a:schemeClr val="dk2"/>
                </a:solidFill>
              </a:defRPr>
            </a:lvl3pPr>
            <a:lvl4pPr lvl="3" rtl="0">
              <a:buNone/>
              <a:defRPr sz="1300">
                <a:solidFill>
                  <a:schemeClr val="dk2"/>
                </a:solidFill>
              </a:defRPr>
            </a:lvl4pPr>
            <a:lvl5pPr lvl="4" rtl="0">
              <a:buNone/>
              <a:defRPr sz="1300">
                <a:solidFill>
                  <a:schemeClr val="dk2"/>
                </a:solidFill>
              </a:defRPr>
            </a:lvl5pPr>
            <a:lvl6pPr lvl="5" rtl="0">
              <a:buNone/>
              <a:defRPr sz="1300">
                <a:solidFill>
                  <a:schemeClr val="dk2"/>
                </a:solidFill>
              </a:defRPr>
            </a:lvl6pPr>
            <a:lvl7pPr lvl="6" rtl="0">
              <a:buNone/>
              <a:defRPr sz="1300">
                <a:solidFill>
                  <a:schemeClr val="dk2"/>
                </a:solidFill>
              </a:defRPr>
            </a:lvl7pPr>
            <a:lvl8pPr lvl="7" rtl="0">
              <a:buNone/>
              <a:defRPr sz="1300">
                <a:solidFill>
                  <a:schemeClr val="dk2"/>
                </a:solidFill>
              </a:defRPr>
            </a:lvl8pPr>
            <a:lvl9pPr lvl="8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Dark Greystone" showMasterSp="0">
  <p:cSld name="Title Slide Dark Greystone">
    <p:bg>
      <p:bgPr>
        <a:solidFill>
          <a:schemeClr val="dk2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26"/>
          <p:cNvGrpSpPr/>
          <p:nvPr/>
        </p:nvGrpSpPr>
        <p:grpSpPr>
          <a:xfrm>
            <a:off x="5166360" y="0"/>
            <a:ext cx="5773547" cy="4800600"/>
            <a:chOff x="5156004" y="0"/>
            <a:chExt cx="5773547" cy="6400800"/>
          </a:xfrm>
        </p:grpSpPr>
        <p:sp>
          <p:nvSpPr>
            <p:cNvPr id="166" name="Google Shape;166;p26"/>
            <p:cNvSpPr/>
            <p:nvPr/>
          </p:nvSpPr>
          <p:spPr>
            <a:xfrm>
              <a:off x="5303520" y="0"/>
              <a:ext cx="3840600" cy="64008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167" name="Google Shape;167;p26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5156004" y="768096"/>
              <a:ext cx="5773547" cy="50518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8" name="Google Shape;168;p26"/>
          <p:cNvSpPr txBox="1"/>
          <p:nvPr>
            <p:ph type="title"/>
          </p:nvPr>
        </p:nvSpPr>
        <p:spPr>
          <a:xfrm>
            <a:off x="628649" y="273844"/>
            <a:ext cx="40050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  <a:defRPr sz="3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6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70" name="Google Shape;170;p26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171" name="Google Shape;171;p26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72" name="Google Shape;172;p26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73" name="Google Shape;173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76" name="Google Shape;176;p26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" name="Google Shape;177;p26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78" name="Google Shape;178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None/>
              <a:defRPr sz="1300"/>
            </a:lvl1pPr>
            <a:lvl2pPr lvl="1" rtl="0">
              <a:buNone/>
              <a:defRPr sz="1300"/>
            </a:lvl2pPr>
            <a:lvl3pPr lvl="2" rtl="0">
              <a:buNone/>
              <a:defRPr sz="1300"/>
            </a:lvl3pPr>
            <a:lvl4pPr lvl="3" rtl="0">
              <a:buNone/>
              <a:defRPr sz="1300"/>
            </a:lvl4pPr>
            <a:lvl5pPr lvl="4" rtl="0">
              <a:buNone/>
              <a:defRPr sz="1300"/>
            </a:lvl5pPr>
            <a:lvl6pPr lvl="5" rtl="0">
              <a:buNone/>
              <a:defRPr sz="1300"/>
            </a:lvl6pPr>
            <a:lvl7pPr lvl="6" rtl="0">
              <a:buNone/>
              <a:defRPr sz="1300"/>
            </a:lvl7pPr>
            <a:lvl8pPr lvl="7" rtl="0">
              <a:buNone/>
              <a:defRPr sz="1300"/>
            </a:lvl8pPr>
            <a:lvl9pPr lvl="8" rtl="0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 Greystone" showMasterSp="0">
  <p:cSld name="Section Header Light Greystone">
    <p:bg>
      <p:bgPr>
        <a:solidFill>
          <a:schemeClr val="lt2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7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181" name="Google Shape;181;p27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82" name="Google Shape;182;p27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83" name="Google Shape;183;p2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" name="Google Shape;184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2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86" name="Google Shape;186;p27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7" name="Google Shape;187;p27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88" name="Google Shape;188;p27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5">
            <a:alphaModFix amt="25000"/>
          </a:blip>
          <a:srcRect b="0" l="0" r="0" t="0"/>
          <a:stretch/>
        </p:blipFill>
        <p:spPr>
          <a:xfrm>
            <a:off x="6328664" y="0"/>
            <a:ext cx="2877310" cy="2517649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7"/>
          <p:cNvSpPr txBox="1"/>
          <p:nvPr>
            <p:ph type="title"/>
          </p:nvPr>
        </p:nvSpPr>
        <p:spPr>
          <a:xfrm>
            <a:off x="623888" y="2078834"/>
            <a:ext cx="7891500" cy="13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7"/>
          <p:cNvSpPr txBox="1"/>
          <p:nvPr>
            <p:ph idx="1" type="body"/>
          </p:nvPr>
        </p:nvSpPr>
        <p:spPr>
          <a:xfrm>
            <a:off x="633412" y="3468887"/>
            <a:ext cx="78771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White" showMasterSp="0">
  <p:cSld name="Section Header White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oogle Shape;193;p28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194" name="Google Shape;194;p28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95" name="Google Shape;195;p28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196" name="Google Shape;196;p2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7" name="Google Shape;197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8" name="Google Shape;198;p2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99" name="Google Shape;199;p28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0" name="Google Shape;200;p28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201" name="Google Shape;201;p28"/>
          <p:cNvPicPr preferRelativeResize="0"/>
          <p:nvPr/>
        </p:nvPicPr>
        <p:blipFill rotWithShape="1">
          <a:blip r:embed="rId5">
            <a:alphaModFix amt="10000"/>
          </a:blip>
          <a:srcRect b="0" l="0" r="0" t="0"/>
          <a:stretch/>
        </p:blipFill>
        <p:spPr>
          <a:xfrm>
            <a:off x="6328664" y="0"/>
            <a:ext cx="2877310" cy="2517649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28"/>
          <p:cNvSpPr txBox="1"/>
          <p:nvPr>
            <p:ph type="title"/>
          </p:nvPr>
        </p:nvSpPr>
        <p:spPr>
          <a:xfrm>
            <a:off x="623888" y="2078834"/>
            <a:ext cx="7891500" cy="13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8"/>
          <p:cNvSpPr txBox="1"/>
          <p:nvPr>
            <p:ph idx="1" type="body"/>
          </p:nvPr>
        </p:nvSpPr>
        <p:spPr>
          <a:xfrm>
            <a:off x="633412" y="3468887"/>
            <a:ext cx="78771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Maroon" showMasterSp="0">
  <p:cSld name="Section Header Maroon">
    <p:bg>
      <p:bgPr>
        <a:solidFill>
          <a:schemeClr val="accent1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29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207" name="Google Shape;207;p29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08" name="Google Shape;208;p29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09" name="Google Shape;209;p29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2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12" name="Google Shape;212;p29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" name="Google Shape;213;p29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214" name="Google Shape;214;p29"/>
          <p:cNvPicPr preferRelativeResize="0"/>
          <p:nvPr/>
        </p:nvPicPr>
        <p:blipFill rotWithShape="1">
          <a:blip r:embed="rId5">
            <a:alphaModFix amt="50000"/>
          </a:blip>
          <a:srcRect b="0" l="0" r="0" t="0"/>
          <a:stretch/>
        </p:blipFill>
        <p:spPr>
          <a:xfrm>
            <a:off x="6328664" y="0"/>
            <a:ext cx="2877310" cy="251764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29"/>
          <p:cNvSpPr txBox="1"/>
          <p:nvPr>
            <p:ph type="title"/>
          </p:nvPr>
        </p:nvSpPr>
        <p:spPr>
          <a:xfrm>
            <a:off x="623888" y="2078834"/>
            <a:ext cx="7891500" cy="132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lvetica Neue"/>
              <a:buNone/>
              <a:defRPr sz="3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633412" y="3468887"/>
            <a:ext cx="7877100" cy="9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Full Slide" showMasterSp="0">
  <p:cSld name="Picture Full Slide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/>
          <p:nvPr>
            <p:ph idx="2" type="pic"/>
          </p:nvPr>
        </p:nvSpPr>
        <p:spPr>
          <a:xfrm>
            <a:off x="0" y="1"/>
            <a:ext cx="9144000" cy="4797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20" name="Google Shape;220;p30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221" name="Google Shape;221;p30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22" name="Google Shape;222;p30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23" name="Google Shape;223;p3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5" name="Google Shape;225;p3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26" name="Google Shape;226;p30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7" name="Google Shape;227;p30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28" name="Google Shape;228;p30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Picture Stacked" showMasterSp="0">
  <p:cSld name="4 Picture Stacked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/>
          <p:nvPr>
            <p:ph idx="2" type="pic"/>
          </p:nvPr>
        </p:nvSpPr>
        <p:spPr>
          <a:xfrm>
            <a:off x="3" y="2423732"/>
            <a:ext cx="4538700" cy="2379900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31"/>
          <p:cNvSpPr/>
          <p:nvPr>
            <p:ph idx="3" type="pic"/>
          </p:nvPr>
        </p:nvSpPr>
        <p:spPr>
          <a:xfrm>
            <a:off x="4605167" y="2423732"/>
            <a:ext cx="4538700" cy="23799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31"/>
          <p:cNvSpPr/>
          <p:nvPr>
            <p:ph idx="4" type="pic"/>
          </p:nvPr>
        </p:nvSpPr>
        <p:spPr>
          <a:xfrm>
            <a:off x="1" y="1"/>
            <a:ext cx="4538700" cy="23799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31"/>
          <p:cNvSpPr/>
          <p:nvPr>
            <p:ph idx="5" type="pic"/>
          </p:nvPr>
        </p:nvSpPr>
        <p:spPr>
          <a:xfrm>
            <a:off x="4605167" y="1"/>
            <a:ext cx="4538700" cy="23799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34" name="Google Shape;234;p31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235" name="Google Shape;235;p31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36" name="Google Shape;236;p31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37" name="Google Shape;237;p3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3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9" name="Google Shape;239;p3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40" name="Google Shape;240;p31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1" name="Google Shape;241;p31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42" name="Google Shape;242;p31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Helvetica Neue"/>
              <a:buNone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Helvetica Neue"/>
              <a:buChar char="○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Helvetica Neue"/>
              <a:buChar char="■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 b="27379" l="0" r="0" t="17028"/>
          <a:stretch/>
        </p:blipFill>
        <p:spPr>
          <a:xfrm>
            <a:off x="7310000" y="4629537"/>
            <a:ext cx="1652650" cy="5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Shield" showMasterSp="0">
  <p:cSld name="Closing Slide Shield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32"/>
          <p:cNvGrpSpPr/>
          <p:nvPr/>
        </p:nvGrpSpPr>
        <p:grpSpPr>
          <a:xfrm>
            <a:off x="3911568" y="-1575672"/>
            <a:ext cx="6288303" cy="8137803"/>
            <a:chOff x="3946487" y="-2045539"/>
            <a:chExt cx="8193228" cy="10603000"/>
          </a:xfrm>
        </p:grpSpPr>
        <p:pic>
          <p:nvPicPr>
            <p:cNvPr id="245" name="Google Shape;245;p32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3946487" y="-2045539"/>
              <a:ext cx="8193228" cy="10603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6" name="Google Shape;246;p32"/>
            <p:cNvPicPr preferRelativeResize="0"/>
            <p:nvPr/>
          </p:nvPicPr>
          <p:blipFill rotWithShape="1">
            <a:blip r:embed="rId3">
              <a:alphaModFix amt="15000"/>
            </a:blip>
            <a:srcRect b="0" l="0" r="0" t="0"/>
            <a:stretch/>
          </p:blipFill>
          <p:spPr>
            <a:xfrm>
              <a:off x="5173001" y="758028"/>
              <a:ext cx="5641846" cy="493661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7" name="Google Shape;247;p32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248" name="Google Shape;248;p32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49" name="Google Shape;249;p32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50" name="Google Shape;250;p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Google Shape;251;p3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2" name="Google Shape;252;p32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53" name="Google Shape;253;p32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4" name="Google Shape;254;p32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55" name="Google Shape;255;p32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32"/>
          <p:cNvSpPr txBox="1"/>
          <p:nvPr>
            <p:ph idx="1" type="body"/>
          </p:nvPr>
        </p:nvSpPr>
        <p:spPr>
          <a:xfrm>
            <a:off x="699331" y="1823196"/>
            <a:ext cx="38727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7676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Grey Phoenix" showMasterSp="0">
  <p:cSld name="Closing Slide Grey Phoenix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33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259" name="Google Shape;259;p33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60" name="Google Shape;260;p33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61" name="Google Shape;261;p3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2" name="Google Shape;262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3" name="Google Shape;263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64" name="Google Shape;264;p33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" name="Google Shape;265;p33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66" name="Google Shape;266;p33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33"/>
          <p:cNvSpPr txBox="1"/>
          <p:nvPr>
            <p:ph idx="1" type="body"/>
          </p:nvPr>
        </p:nvSpPr>
        <p:spPr>
          <a:xfrm>
            <a:off x="699331" y="1823196"/>
            <a:ext cx="38727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7676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268" name="Google Shape;268;p33"/>
          <p:cNvPicPr preferRelativeResize="0"/>
          <p:nvPr/>
        </p:nvPicPr>
        <p:blipFill rotWithShape="1">
          <a:blip r:embed="rId5">
            <a:alphaModFix amt="15000"/>
          </a:blip>
          <a:srcRect b="0" l="0" r="0" t="0"/>
          <a:stretch/>
        </p:blipFill>
        <p:spPr>
          <a:xfrm>
            <a:off x="5166787" y="576072"/>
            <a:ext cx="4330161" cy="3788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Grey Bar" showMasterSp="0">
  <p:cSld name="Closing Slide Grey Bar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" name="Google Shape;270;p34"/>
          <p:cNvGrpSpPr/>
          <p:nvPr/>
        </p:nvGrpSpPr>
        <p:grpSpPr>
          <a:xfrm>
            <a:off x="5166360" y="-53340"/>
            <a:ext cx="5773547" cy="4853925"/>
            <a:chOff x="5166787" y="-71120"/>
            <a:chExt cx="5773547" cy="6471900"/>
          </a:xfrm>
        </p:grpSpPr>
        <p:sp>
          <p:nvSpPr>
            <p:cNvPr id="271" name="Google Shape;271;p34"/>
            <p:cNvSpPr/>
            <p:nvPr/>
          </p:nvSpPr>
          <p:spPr>
            <a:xfrm>
              <a:off x="5306906" y="-71120"/>
              <a:ext cx="3840600" cy="647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272" name="Google Shape;272;p34"/>
            <p:cNvPicPr preferRelativeResize="0"/>
            <p:nvPr/>
          </p:nvPicPr>
          <p:blipFill rotWithShape="1">
            <a:blip r:embed="rId2">
              <a:alphaModFix amt="15000"/>
            </a:blip>
            <a:srcRect b="0" l="0" r="0" t="0"/>
            <a:stretch/>
          </p:blipFill>
          <p:spPr>
            <a:xfrm>
              <a:off x="5166787" y="750290"/>
              <a:ext cx="5773547" cy="50518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3" name="Google Shape;273;p34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274" name="Google Shape;274;p34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75" name="Google Shape;275;p34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76" name="Google Shape;276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8" name="Google Shape;278;p3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79" name="Google Shape;279;p34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80" name="Google Shape;280;p34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81" name="Google Shape;281;p34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2" name="Google Shape;282;p34"/>
          <p:cNvSpPr txBox="1"/>
          <p:nvPr>
            <p:ph idx="1" type="body"/>
          </p:nvPr>
        </p:nvSpPr>
        <p:spPr>
          <a:xfrm>
            <a:off x="699331" y="1823196"/>
            <a:ext cx="38727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76767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Slide Dark Greystone" showMasterSp="0">
  <p:cSld name="Closing Slide Dark Greystone">
    <p:bg>
      <p:bgPr>
        <a:solidFill>
          <a:schemeClr val="dk2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35"/>
          <p:cNvGrpSpPr/>
          <p:nvPr/>
        </p:nvGrpSpPr>
        <p:grpSpPr>
          <a:xfrm>
            <a:off x="5166360" y="0"/>
            <a:ext cx="5773547" cy="4800600"/>
            <a:chOff x="5156004" y="0"/>
            <a:chExt cx="5773547" cy="6400800"/>
          </a:xfrm>
        </p:grpSpPr>
        <p:sp>
          <p:nvSpPr>
            <p:cNvPr id="285" name="Google Shape;285;p35"/>
            <p:cNvSpPr/>
            <p:nvPr/>
          </p:nvSpPr>
          <p:spPr>
            <a:xfrm>
              <a:off x="5303520" y="0"/>
              <a:ext cx="3840600" cy="64008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286" name="Google Shape;286;p35"/>
            <p:cNvPicPr preferRelativeResize="0"/>
            <p:nvPr/>
          </p:nvPicPr>
          <p:blipFill rotWithShape="1">
            <a:blip r:embed="rId2">
              <a:alphaModFix amt="30000"/>
            </a:blip>
            <a:srcRect b="0" l="0" r="0" t="0"/>
            <a:stretch/>
          </p:blipFill>
          <p:spPr>
            <a:xfrm>
              <a:off x="5156004" y="768096"/>
              <a:ext cx="5773547" cy="505185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87" name="Google Shape;287;p35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288" name="Google Shape;288;p35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89" name="Google Shape;289;p35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290" name="Google Shape;290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1" name="Google Shape;291;p3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2" name="Google Shape;292;p3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93" name="Google Shape;293;p35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94" name="Google Shape;294;p35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95" name="Google Shape;295;p35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35"/>
          <p:cNvSpPr txBox="1"/>
          <p:nvPr>
            <p:ph idx="1" type="body"/>
          </p:nvPr>
        </p:nvSpPr>
        <p:spPr>
          <a:xfrm>
            <a:off x="699331" y="1823196"/>
            <a:ext cx="38727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Grey Bar" showMasterSp="0">
  <p:cSld name="Title Slide Grey Bar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" name="Google Shape;298;p36"/>
          <p:cNvGrpSpPr/>
          <p:nvPr/>
        </p:nvGrpSpPr>
        <p:grpSpPr>
          <a:xfrm>
            <a:off x="5166360" y="-53340"/>
            <a:ext cx="5773547" cy="4853925"/>
            <a:chOff x="5166787" y="-71120"/>
            <a:chExt cx="5773547" cy="6471900"/>
          </a:xfrm>
        </p:grpSpPr>
        <p:sp>
          <p:nvSpPr>
            <p:cNvPr id="299" name="Google Shape;299;p36"/>
            <p:cNvSpPr/>
            <p:nvPr/>
          </p:nvSpPr>
          <p:spPr>
            <a:xfrm>
              <a:off x="5306906" y="-71120"/>
              <a:ext cx="3840600" cy="647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300" name="Google Shape;300;p36"/>
            <p:cNvPicPr preferRelativeResize="0"/>
            <p:nvPr/>
          </p:nvPicPr>
          <p:blipFill rotWithShape="1">
            <a:blip r:embed="rId2">
              <a:alphaModFix amt="15000"/>
            </a:blip>
            <a:srcRect b="0" l="0" r="0" t="0"/>
            <a:stretch/>
          </p:blipFill>
          <p:spPr>
            <a:xfrm>
              <a:off x="5166787" y="750290"/>
              <a:ext cx="5773547" cy="50518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1" name="Google Shape;301;p36"/>
          <p:cNvSpPr txBox="1"/>
          <p:nvPr>
            <p:ph type="title"/>
          </p:nvPr>
        </p:nvSpPr>
        <p:spPr>
          <a:xfrm>
            <a:off x="628650" y="273844"/>
            <a:ext cx="40047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36"/>
          <p:cNvSpPr txBox="1"/>
          <p:nvPr>
            <p:ph idx="1" type="body"/>
          </p:nvPr>
        </p:nvSpPr>
        <p:spPr>
          <a:xfrm>
            <a:off x="628650" y="2705816"/>
            <a:ext cx="400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303" name="Google Shape;303;p36"/>
          <p:cNvGrpSpPr/>
          <p:nvPr/>
        </p:nvGrpSpPr>
        <p:grpSpPr>
          <a:xfrm>
            <a:off x="0" y="4797349"/>
            <a:ext cx="9144000" cy="353081"/>
            <a:chOff x="0" y="6396465"/>
            <a:chExt cx="9144000" cy="470774"/>
          </a:xfrm>
        </p:grpSpPr>
        <p:sp>
          <p:nvSpPr>
            <p:cNvPr id="304" name="Google Shape;304;p36"/>
            <p:cNvSpPr/>
            <p:nvPr/>
          </p:nvSpPr>
          <p:spPr>
            <a:xfrm>
              <a:off x="0" y="6401039"/>
              <a:ext cx="9144000" cy="466200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305" name="Google Shape;305;p36"/>
            <p:cNvCxnSpPr/>
            <p:nvPr/>
          </p:nvCxnSpPr>
          <p:spPr>
            <a:xfrm>
              <a:off x="0" y="639646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rgbClr val="D6D6CE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pic>
          <p:nvPicPr>
            <p:cNvPr id="306" name="Google Shape;306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96296" y="6409934"/>
              <a:ext cx="2094394" cy="4517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7" name="Google Shape;307;p3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903217" y="6398195"/>
              <a:ext cx="2088056" cy="46235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8" name="Google Shape;308;p3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55997" y="6413546"/>
              <a:ext cx="2040331" cy="4509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09" name="Google Shape;309;p36"/>
            <p:cNvCxnSpPr/>
            <p:nvPr/>
          </p:nvCxnSpPr>
          <p:spPr>
            <a:xfrm>
              <a:off x="2574916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0" name="Google Shape;310;p36"/>
            <p:cNvCxnSpPr/>
            <p:nvPr/>
          </p:nvCxnSpPr>
          <p:spPr>
            <a:xfrm>
              <a:off x="3930641" y="6512483"/>
              <a:ext cx="0" cy="250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311" name="Google Shape;311;p36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>
            <a:off x="5166787" y="576072"/>
            <a:ext cx="4330161" cy="3788891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None/>
              <a:defRPr sz="1300">
                <a:solidFill>
                  <a:schemeClr val="dk2"/>
                </a:solidFill>
              </a:defRPr>
            </a:lvl1pPr>
            <a:lvl2pPr lvl="1" rtl="0">
              <a:buNone/>
              <a:defRPr sz="1300">
                <a:solidFill>
                  <a:schemeClr val="dk2"/>
                </a:solidFill>
              </a:defRPr>
            </a:lvl2pPr>
            <a:lvl3pPr lvl="2" rtl="0">
              <a:buNone/>
              <a:defRPr sz="1300">
                <a:solidFill>
                  <a:schemeClr val="dk2"/>
                </a:solidFill>
              </a:defRPr>
            </a:lvl3pPr>
            <a:lvl4pPr lvl="3" rtl="0">
              <a:buNone/>
              <a:defRPr sz="1300">
                <a:solidFill>
                  <a:schemeClr val="dk2"/>
                </a:solidFill>
              </a:defRPr>
            </a:lvl4pPr>
            <a:lvl5pPr lvl="4" rtl="0">
              <a:buNone/>
              <a:defRPr sz="1300">
                <a:solidFill>
                  <a:schemeClr val="dk2"/>
                </a:solidFill>
              </a:defRPr>
            </a:lvl5pPr>
            <a:lvl6pPr lvl="5" rtl="0">
              <a:buNone/>
              <a:defRPr sz="1300">
                <a:solidFill>
                  <a:schemeClr val="dk2"/>
                </a:solidFill>
              </a:defRPr>
            </a:lvl6pPr>
            <a:lvl7pPr lvl="6" rtl="0">
              <a:buNone/>
              <a:defRPr sz="1300">
                <a:solidFill>
                  <a:schemeClr val="dk2"/>
                </a:solidFill>
              </a:defRPr>
            </a:lvl7pPr>
            <a:lvl8pPr lvl="7" rtl="0">
              <a:buNone/>
              <a:defRPr sz="1300">
                <a:solidFill>
                  <a:schemeClr val="dk2"/>
                </a:solidFill>
              </a:defRPr>
            </a:lvl8pPr>
            <a:lvl9pPr lvl="8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7"/>
          <p:cNvSpPr txBox="1"/>
          <p:nvPr>
            <p:ph idx="1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5" name="Google Shape;315;p37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6" name="Google Shape;316;p37"/>
          <p:cNvSpPr txBox="1"/>
          <p:nvPr>
            <p:ph idx="2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7" name="Google Shape;317;p37"/>
          <p:cNvSpPr txBox="1"/>
          <p:nvPr>
            <p:ph type="title"/>
          </p:nvPr>
        </p:nvSpPr>
        <p:spPr>
          <a:xfrm>
            <a:off x="628650" y="4858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sz="36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8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9"/>
          <p:cNvSpPr txBox="1"/>
          <p:nvPr>
            <p:ph type="ctrTitle"/>
          </p:nvPr>
        </p:nvSpPr>
        <p:spPr>
          <a:xfrm>
            <a:off x="685800" y="1597838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39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cxnSp>
        <p:nvCxnSpPr>
          <p:cNvPr id="323" name="Google Shape;323;p39"/>
          <p:cNvCxnSpPr/>
          <p:nvPr/>
        </p:nvCxnSpPr>
        <p:spPr>
          <a:xfrm>
            <a:off x="0" y="688971"/>
            <a:ext cx="3360300" cy="0"/>
          </a:xfrm>
          <a:prstGeom prst="straightConnector1">
            <a:avLst/>
          </a:prstGeom>
          <a:noFill/>
          <a:ln cap="flat" cmpd="sng" w="69850">
            <a:solidFill>
              <a:srgbClr val="8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4" name="Google Shape;324;p39"/>
          <p:cNvCxnSpPr/>
          <p:nvPr/>
        </p:nvCxnSpPr>
        <p:spPr>
          <a:xfrm>
            <a:off x="3360420" y="688971"/>
            <a:ext cx="2235600" cy="0"/>
          </a:xfrm>
          <a:prstGeom prst="straightConnector1">
            <a:avLst/>
          </a:prstGeom>
          <a:noFill/>
          <a:ln cap="flat" cmpd="sng" w="6985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5" name="Google Shape;325;p39"/>
          <p:cNvCxnSpPr/>
          <p:nvPr/>
        </p:nvCxnSpPr>
        <p:spPr>
          <a:xfrm>
            <a:off x="5596128" y="689950"/>
            <a:ext cx="1291500" cy="2400"/>
          </a:xfrm>
          <a:prstGeom prst="straightConnector1">
            <a:avLst/>
          </a:prstGeom>
          <a:noFill/>
          <a:ln cap="flat" cmpd="sng" w="6985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6" name="Google Shape;326;p39"/>
          <p:cNvCxnSpPr/>
          <p:nvPr/>
        </p:nvCxnSpPr>
        <p:spPr>
          <a:xfrm>
            <a:off x="6881368" y="688971"/>
            <a:ext cx="944100" cy="6000"/>
          </a:xfrm>
          <a:prstGeom prst="straightConnector1">
            <a:avLst/>
          </a:prstGeom>
          <a:noFill/>
          <a:ln cap="flat" cmpd="sng" w="698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7" name="Google Shape;327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None/>
              <a:defRPr sz="1300">
                <a:solidFill>
                  <a:schemeClr val="dk2"/>
                </a:solidFill>
              </a:defRPr>
            </a:lvl1pPr>
            <a:lvl2pPr lvl="1" rtl="0">
              <a:buNone/>
              <a:defRPr sz="1300">
                <a:solidFill>
                  <a:schemeClr val="dk2"/>
                </a:solidFill>
              </a:defRPr>
            </a:lvl2pPr>
            <a:lvl3pPr lvl="2" rtl="0">
              <a:buNone/>
              <a:defRPr sz="1300">
                <a:solidFill>
                  <a:schemeClr val="dk2"/>
                </a:solidFill>
              </a:defRPr>
            </a:lvl3pPr>
            <a:lvl4pPr lvl="3" rtl="0">
              <a:buNone/>
              <a:defRPr sz="1300">
                <a:solidFill>
                  <a:schemeClr val="dk2"/>
                </a:solidFill>
              </a:defRPr>
            </a:lvl4pPr>
            <a:lvl5pPr lvl="4" rtl="0">
              <a:buNone/>
              <a:defRPr sz="1300">
                <a:solidFill>
                  <a:schemeClr val="dk2"/>
                </a:solidFill>
              </a:defRPr>
            </a:lvl5pPr>
            <a:lvl6pPr lvl="5" rtl="0">
              <a:buNone/>
              <a:defRPr sz="1300">
                <a:solidFill>
                  <a:schemeClr val="dk2"/>
                </a:solidFill>
              </a:defRPr>
            </a:lvl6pPr>
            <a:lvl7pPr lvl="6" rtl="0">
              <a:buNone/>
              <a:defRPr sz="1300">
                <a:solidFill>
                  <a:schemeClr val="dk2"/>
                </a:solidFill>
              </a:defRPr>
            </a:lvl7pPr>
            <a:lvl8pPr lvl="7" rtl="0">
              <a:buNone/>
              <a:defRPr sz="1300">
                <a:solidFill>
                  <a:schemeClr val="dk2"/>
                </a:solidFill>
              </a:defRPr>
            </a:lvl8pPr>
            <a:lvl9pPr lvl="8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0"/>
          <p:cNvSpPr txBox="1"/>
          <p:nvPr>
            <p:ph type="title"/>
          </p:nvPr>
        </p:nvSpPr>
        <p:spPr>
          <a:xfrm>
            <a:off x="167878" y="121262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40"/>
          <p:cNvSpPr txBox="1"/>
          <p:nvPr>
            <p:ph idx="1" type="body"/>
          </p:nvPr>
        </p:nvSpPr>
        <p:spPr>
          <a:xfrm>
            <a:off x="457200" y="1461054"/>
            <a:ext cx="8229600" cy="3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31" name="Google Shape;331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67000" y="2362200"/>
            <a:ext cx="2857500" cy="30718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2" name="Google Shape;332;p40"/>
          <p:cNvCxnSpPr/>
          <p:nvPr/>
        </p:nvCxnSpPr>
        <p:spPr>
          <a:xfrm>
            <a:off x="0" y="770960"/>
            <a:ext cx="3360300" cy="0"/>
          </a:xfrm>
          <a:prstGeom prst="straightConnector1">
            <a:avLst/>
          </a:prstGeom>
          <a:noFill/>
          <a:ln cap="flat" cmpd="sng" w="69850">
            <a:solidFill>
              <a:srgbClr val="8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3" name="Google Shape;333;p40"/>
          <p:cNvCxnSpPr/>
          <p:nvPr/>
        </p:nvCxnSpPr>
        <p:spPr>
          <a:xfrm>
            <a:off x="3360420" y="770960"/>
            <a:ext cx="2235600" cy="0"/>
          </a:xfrm>
          <a:prstGeom prst="straightConnector1">
            <a:avLst/>
          </a:prstGeom>
          <a:noFill/>
          <a:ln cap="flat" cmpd="sng" w="6985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4" name="Google Shape;334;p40"/>
          <p:cNvCxnSpPr/>
          <p:nvPr/>
        </p:nvCxnSpPr>
        <p:spPr>
          <a:xfrm>
            <a:off x="5596128" y="770960"/>
            <a:ext cx="1291500" cy="3000"/>
          </a:xfrm>
          <a:prstGeom prst="straightConnector1">
            <a:avLst/>
          </a:prstGeom>
          <a:noFill/>
          <a:ln cap="flat" cmpd="sng" w="69850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5" name="Google Shape;335;p40"/>
          <p:cNvCxnSpPr/>
          <p:nvPr/>
        </p:nvCxnSpPr>
        <p:spPr>
          <a:xfrm>
            <a:off x="6883562" y="770960"/>
            <a:ext cx="944100" cy="6000"/>
          </a:xfrm>
          <a:prstGeom prst="straightConnector1">
            <a:avLst/>
          </a:prstGeom>
          <a:noFill/>
          <a:ln cap="flat" cmpd="sng" w="698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6" name="Google Shape;336;p40"/>
          <p:cNvSpPr txBox="1"/>
          <p:nvPr/>
        </p:nvSpPr>
        <p:spPr>
          <a:xfrm>
            <a:off x="8456158" y="4743452"/>
            <a:ext cx="441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None/>
              <a:defRPr sz="1300">
                <a:solidFill>
                  <a:schemeClr val="dk2"/>
                </a:solidFill>
              </a:defRPr>
            </a:lvl1pPr>
            <a:lvl2pPr lvl="1" rtl="0">
              <a:buNone/>
              <a:defRPr sz="1300">
                <a:solidFill>
                  <a:schemeClr val="dk2"/>
                </a:solidFill>
              </a:defRPr>
            </a:lvl2pPr>
            <a:lvl3pPr lvl="2" rtl="0">
              <a:buNone/>
              <a:defRPr sz="1300">
                <a:solidFill>
                  <a:schemeClr val="dk2"/>
                </a:solidFill>
              </a:defRPr>
            </a:lvl3pPr>
            <a:lvl4pPr lvl="3" rtl="0">
              <a:buNone/>
              <a:defRPr sz="1300">
                <a:solidFill>
                  <a:schemeClr val="dk2"/>
                </a:solidFill>
              </a:defRPr>
            </a:lvl4pPr>
            <a:lvl5pPr lvl="4" rtl="0">
              <a:buNone/>
              <a:defRPr sz="1300">
                <a:solidFill>
                  <a:schemeClr val="dk2"/>
                </a:solidFill>
              </a:defRPr>
            </a:lvl5pPr>
            <a:lvl6pPr lvl="5" rtl="0">
              <a:buNone/>
              <a:defRPr sz="1300">
                <a:solidFill>
                  <a:schemeClr val="dk2"/>
                </a:solidFill>
              </a:defRPr>
            </a:lvl6pPr>
            <a:lvl7pPr lvl="6" rtl="0">
              <a:buNone/>
              <a:defRPr sz="1300">
                <a:solidFill>
                  <a:schemeClr val="dk2"/>
                </a:solidFill>
              </a:defRPr>
            </a:lvl7pPr>
            <a:lvl8pPr lvl="7" rtl="0">
              <a:buNone/>
              <a:defRPr sz="1300">
                <a:solidFill>
                  <a:schemeClr val="dk2"/>
                </a:solidFill>
              </a:defRPr>
            </a:lvl8pPr>
            <a:lvl9pPr lvl="8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1"/>
          <p:cNvSpPr txBox="1"/>
          <p:nvPr>
            <p:ph type="title"/>
          </p:nvPr>
        </p:nvSpPr>
        <p:spPr>
          <a:xfrm>
            <a:off x="722313" y="3305194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b="1" sz="40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41"/>
          <p:cNvSpPr txBox="1"/>
          <p:nvPr>
            <p:ph idx="1" type="body"/>
          </p:nvPr>
        </p:nvSpPr>
        <p:spPr>
          <a:xfrm>
            <a:off x="722313" y="2180035"/>
            <a:ext cx="77724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1" name="Google Shape;341;p41"/>
          <p:cNvSpPr txBox="1"/>
          <p:nvPr/>
        </p:nvSpPr>
        <p:spPr>
          <a:xfrm>
            <a:off x="8456158" y="4743452"/>
            <a:ext cx="441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>
              <a:buNone/>
              <a:defRPr sz="1300">
                <a:solidFill>
                  <a:srgbClr val="888888"/>
                </a:solidFill>
              </a:defRPr>
            </a:lvl1pPr>
            <a:lvl2pPr lvl="1" rtl="0">
              <a:buNone/>
              <a:defRPr sz="1300">
                <a:solidFill>
                  <a:srgbClr val="888888"/>
                </a:solidFill>
              </a:defRPr>
            </a:lvl2pPr>
            <a:lvl3pPr lvl="2" rtl="0">
              <a:buNone/>
              <a:defRPr sz="1300">
                <a:solidFill>
                  <a:srgbClr val="888888"/>
                </a:solidFill>
              </a:defRPr>
            </a:lvl3pPr>
            <a:lvl4pPr lvl="3" rtl="0">
              <a:buNone/>
              <a:defRPr sz="1300">
                <a:solidFill>
                  <a:srgbClr val="888888"/>
                </a:solidFill>
              </a:defRPr>
            </a:lvl4pPr>
            <a:lvl5pPr lvl="4" rtl="0">
              <a:buNone/>
              <a:defRPr sz="1300">
                <a:solidFill>
                  <a:srgbClr val="888888"/>
                </a:solidFill>
              </a:defRPr>
            </a:lvl5pPr>
            <a:lvl6pPr lvl="5" rtl="0">
              <a:buNone/>
              <a:defRPr sz="1300">
                <a:solidFill>
                  <a:srgbClr val="888888"/>
                </a:solidFill>
              </a:defRPr>
            </a:lvl6pPr>
            <a:lvl7pPr lvl="6" rtl="0">
              <a:buNone/>
              <a:defRPr sz="1300">
                <a:solidFill>
                  <a:srgbClr val="888888"/>
                </a:solidFill>
              </a:defRPr>
            </a:lvl7pPr>
            <a:lvl8pPr lvl="7" rtl="0">
              <a:buNone/>
              <a:defRPr sz="1300">
                <a:solidFill>
                  <a:srgbClr val="888888"/>
                </a:solidFill>
              </a:defRPr>
            </a:lvl8pPr>
            <a:lvl9pPr lvl="8" rtl="0">
              <a:buNone/>
              <a:defRPr sz="13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Helvetica Neue"/>
              <a:buNone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●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Helvetica Neue"/>
              <a:buChar char="○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Helvetica Neue"/>
              <a:buChar char="■"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b="27379" l="0" r="0" t="17028"/>
          <a:stretch/>
        </p:blipFill>
        <p:spPr>
          <a:xfrm>
            <a:off x="7292525" y="4629537"/>
            <a:ext cx="1652650" cy="5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" name="Google Shape;38;p6"/>
          <p:cNvPicPr preferRelativeResize="0"/>
          <p:nvPr/>
        </p:nvPicPr>
        <p:blipFill rotWithShape="1">
          <a:blip r:embed="rId2">
            <a:alphaModFix/>
          </a:blip>
          <a:srcRect b="27379" l="0" r="0" t="17028"/>
          <a:stretch/>
        </p:blipFill>
        <p:spPr>
          <a:xfrm>
            <a:off x="7272200" y="4617725"/>
            <a:ext cx="1652650" cy="5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●"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○"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■"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●"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○"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■"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●"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Helvetica Neue"/>
              <a:buChar char="○"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Helvetica Neue"/>
              <a:buChar char="■"/>
              <a:defRPr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 b="27379" l="0" r="0" t="17028"/>
          <a:stretch/>
        </p:blipFill>
        <p:spPr>
          <a:xfrm>
            <a:off x="7272200" y="4617725"/>
            <a:ext cx="1652650" cy="5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Font typeface="Helvetica Neue"/>
              <a:buNone/>
              <a:defRPr sz="6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0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Helvetica Neue"/>
              <a:buNone/>
              <a:defRPr sz="42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elvetica Neue"/>
              <a:buNone/>
              <a:defRPr sz="21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elvetica Neue"/>
              <a:buNone/>
              <a:defRPr sz="21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elvetica Neue"/>
              <a:buNone/>
              <a:defRPr sz="21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elvetica Neue"/>
              <a:buNone/>
              <a:defRPr sz="21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elvetica Neue"/>
              <a:buNone/>
              <a:defRPr sz="21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elvetica Neue"/>
              <a:buNone/>
              <a:defRPr sz="21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elvetica Neue"/>
              <a:buNone/>
              <a:defRPr sz="21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elvetica Neue"/>
              <a:buNone/>
              <a:defRPr sz="21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Helvetica Neue"/>
              <a:buNone/>
              <a:defRPr sz="21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○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■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●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○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■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●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lvetica Neue"/>
              <a:buChar char="○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Helvetica Neue"/>
              <a:buChar char="■"/>
              <a:defRPr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5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38.xml"/><Relationship Id="rId25" Type="http://schemas.openxmlformats.org/officeDocument/2006/relationships/slideLayout" Target="../slideLayouts/slideLayout37.xml"/><Relationship Id="rId28" Type="http://schemas.openxmlformats.org/officeDocument/2006/relationships/theme" Target="../theme/theme3.xml"/><Relationship Id="rId27" Type="http://schemas.openxmlformats.org/officeDocument/2006/relationships/slideLayout" Target="../slideLayouts/slideLayout39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"/>
              <a:buNone/>
              <a:defRPr sz="3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Helvetica Neue"/>
              <a:buChar char="●"/>
              <a:defRPr sz="18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elvetica Neue"/>
              <a:buChar char="○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elvetica Neue"/>
              <a:buChar char="■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elvetica Neue"/>
              <a:buChar char="●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elvetica Neue"/>
              <a:buChar char="○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elvetica Neue"/>
              <a:buChar char="■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elvetica Neue"/>
              <a:buChar char="●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Helvetica Neue"/>
              <a:buChar char="○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Helvetica Neue"/>
              <a:buChar char="■"/>
              <a:defRPr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b="1" sz="10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>
              <a:buNone/>
              <a:defRPr b="1" sz="10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>
              <a:buNone/>
              <a:defRPr b="1" sz="10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>
              <a:buNone/>
              <a:defRPr b="1" sz="10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>
              <a:buNone/>
              <a:defRPr b="1" sz="10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>
              <a:buNone/>
              <a:defRPr b="1" sz="10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>
              <a:buNone/>
              <a:defRPr b="1" sz="10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>
              <a:buNone/>
              <a:defRPr b="1" sz="10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>
              <a:buNone/>
              <a:defRPr b="1" sz="1000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515349" y="4842573"/>
            <a:ext cx="46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Helvetica Neue"/>
              <a:buNone/>
              <a:defRPr b="0" i="0" sz="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8" name="Google Shape;78;p15"/>
          <p:cNvCxnSpPr/>
          <p:nvPr/>
        </p:nvCxnSpPr>
        <p:spPr>
          <a:xfrm>
            <a:off x="0" y="1008895"/>
            <a:ext cx="9144000" cy="0"/>
          </a:xfrm>
          <a:prstGeom prst="straightConnector1">
            <a:avLst/>
          </a:prstGeom>
          <a:noFill/>
          <a:ln cap="flat" cmpd="sng" w="38100">
            <a:solidFill>
              <a:srgbClr val="D6D6CE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9" name="Google Shape;79;p15"/>
          <p:cNvCxnSpPr/>
          <p:nvPr/>
        </p:nvCxnSpPr>
        <p:spPr>
          <a:xfrm>
            <a:off x="0" y="1008895"/>
            <a:ext cx="9144000" cy="0"/>
          </a:xfrm>
          <a:prstGeom prst="straightConnector1">
            <a:avLst/>
          </a:prstGeom>
          <a:noFill/>
          <a:ln cap="flat" cmpd="sng" w="38100">
            <a:solidFill>
              <a:srgbClr val="D6D6CE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28650" y="1268730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00000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628650" y="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  <a:defRPr b="0" i="0" sz="3600" u="none" cap="none" strike="noStrike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1">
            <a:alphaModFix/>
          </a:blip>
          <a:srcRect b="34119" l="0" r="0" t="23011"/>
          <a:stretch/>
        </p:blipFill>
        <p:spPr>
          <a:xfrm>
            <a:off x="5138750" y="4315275"/>
            <a:ext cx="3989575" cy="7339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Relationship Id="rId9" Type="http://schemas.openxmlformats.org/officeDocument/2006/relationships/image" Target="../media/image33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21.png"/><Relationship Id="rId8" Type="http://schemas.openxmlformats.org/officeDocument/2006/relationships/image" Target="../media/image20.png"/><Relationship Id="rId10" Type="http://schemas.openxmlformats.org/officeDocument/2006/relationships/image" Target="../media/image3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5.png"/><Relationship Id="rId5" Type="http://schemas.openxmlformats.org/officeDocument/2006/relationships/image" Target="../media/image30.png"/><Relationship Id="rId6" Type="http://schemas.openxmlformats.org/officeDocument/2006/relationships/image" Target="../media/image18.png"/><Relationship Id="rId7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2"/>
          <p:cNvSpPr txBox="1"/>
          <p:nvPr>
            <p:ph type="title"/>
          </p:nvPr>
        </p:nvSpPr>
        <p:spPr>
          <a:xfrm>
            <a:off x="509100" y="2369500"/>
            <a:ext cx="40050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0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lvetica Neue"/>
              <a:buNone/>
            </a:pPr>
            <a:r>
              <a:rPr lang="en" sz="2500"/>
              <a:t>Data Science Clinic</a:t>
            </a:r>
            <a:endParaRPr sz="2500"/>
          </a:p>
        </p:txBody>
      </p:sp>
      <p:sp>
        <p:nvSpPr>
          <p:cNvPr id="348" name="Google Shape;348;p42"/>
          <p:cNvSpPr txBox="1"/>
          <p:nvPr>
            <p:ph idx="1" type="body"/>
          </p:nvPr>
        </p:nvSpPr>
        <p:spPr>
          <a:xfrm>
            <a:off x="509250" y="2970150"/>
            <a:ext cx="4412100" cy="19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Practical experience applying Data Science and technology-based solutions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Data Science Clinic DATA 27100 and 27200</a:t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Civic &amp; Tech Data Clinic CAPP 30300, PPHA 30581, MACS 3030</a:t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349" name="Google Shape;349;p42"/>
          <p:cNvPicPr preferRelativeResize="0"/>
          <p:nvPr/>
        </p:nvPicPr>
        <p:blipFill rotWithShape="1">
          <a:blip r:embed="rId3">
            <a:alphaModFix/>
          </a:blip>
          <a:srcRect b="32845" l="0" r="0" t="24197"/>
          <a:stretch/>
        </p:blipFill>
        <p:spPr>
          <a:xfrm>
            <a:off x="5123175" y="4260625"/>
            <a:ext cx="3592175" cy="88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1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Logistics</a:t>
            </a:r>
            <a:endParaRPr/>
          </a:p>
        </p:txBody>
      </p:sp>
      <p:sp>
        <p:nvSpPr>
          <p:cNvPr id="425" name="Google Shape;425;p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Logistics of Clinic</a:t>
            </a:r>
            <a:endParaRPr/>
          </a:p>
        </p:txBody>
      </p:sp>
      <p:sp>
        <p:nvSpPr>
          <p:cNvPr id="431" name="Google Shape;431;p5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Google Shape;432;p52"/>
          <p:cNvSpPr txBox="1"/>
          <p:nvPr/>
        </p:nvSpPr>
        <p:spPr>
          <a:xfrm>
            <a:off x="190600" y="784625"/>
            <a:ext cx="8540700" cy="43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Week 1-2: Domain and Technical Ramp-Up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Access, Data and Problem Statement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Setting up meeting times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Weeks 2-8: Iterative Project Development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Expected to work 10-12 (UG), 15 (G) hours per week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Writing code, doing analysis, etc.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Weeks 9-10: Documentation, Production Planning, and Video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Document all progress and approaches for future teams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Transition codebase to be ready for production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Final Deliverables: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10 - 12 minute video presenting your work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One-pager and Email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Possible Others…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33" name="Google Shape;43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6250" y="508400"/>
            <a:ext cx="3456399" cy="345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Logistics</a:t>
            </a:r>
            <a:endParaRPr/>
          </a:p>
        </p:txBody>
      </p:sp>
      <p:sp>
        <p:nvSpPr>
          <p:cNvPr id="439" name="Google Shape;439;p5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53"/>
          <p:cNvSpPr txBox="1"/>
          <p:nvPr/>
        </p:nvSpPr>
        <p:spPr>
          <a:xfrm>
            <a:off x="190600" y="937025"/>
            <a:ext cx="8540700" cy="24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Everything is conditioned off of your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weekly mentor meeting times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Meeting times are set by discussion with your TA and your Mentor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This is done the first week of the course via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Org Report.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Each week you will be required to: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Attend the two TA sessions (in-person)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Attend the mentor meeting (possibly in-person)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Fill out your Weekly Planning Report (due midnight day of mentor meeting)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Fill out your Weekly Progress Report (due midnight </a:t>
            </a:r>
            <a:r>
              <a:rPr i="1" lang="en" sz="1600">
                <a:latin typeface="Helvetica Neue"/>
                <a:ea typeface="Helvetica Neue"/>
                <a:cs typeface="Helvetica Neue"/>
                <a:sym typeface="Helvetica Neue"/>
              </a:rPr>
              <a:t>before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 mentor meeting)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Mentor Meetings</a:t>
            </a:r>
            <a:endParaRPr/>
          </a:p>
        </p:txBody>
      </p:sp>
      <p:sp>
        <p:nvSpPr>
          <p:cNvPr id="446" name="Google Shape;446;p5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7" name="Google Shape;447;p54"/>
          <p:cNvSpPr txBox="1"/>
          <p:nvPr/>
        </p:nvSpPr>
        <p:spPr>
          <a:xfrm>
            <a:off x="190600" y="937025"/>
            <a:ext cx="8540700" cy="24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Every mentor runs their mentorship differently, but some things for everyone to keep in mind: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Mentors are here to help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Mentors will report back on any issues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Show up ready to discuss the project for your weekly meeting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No new issues should be raised in your weekly meetings. Slack is the place to report issues as they arise.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Mentor meetings may be in person or remote at the discretion of the mentor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 Sessions</a:t>
            </a:r>
            <a:endParaRPr/>
          </a:p>
        </p:txBody>
      </p:sp>
      <p:sp>
        <p:nvSpPr>
          <p:cNvPr id="453" name="Google Shape;453;p55"/>
          <p:cNvSpPr txBox="1"/>
          <p:nvPr/>
        </p:nvSpPr>
        <p:spPr>
          <a:xfrm>
            <a:off x="190600" y="937025"/>
            <a:ext cx="8540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TA Sessions are two,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in-person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, hour-long sessions per week.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Attendance is taken.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These are working sessions to diagnose issues, etc.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he primary way that you will interact with the TA.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Location will be in Ryerson Annex and will be given to you over slack at the start of week #2.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4" name="Google Shape;454;p5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Logistics</a:t>
            </a:r>
            <a:endParaRPr/>
          </a:p>
        </p:txBody>
      </p:sp>
      <p:sp>
        <p:nvSpPr>
          <p:cNvPr id="460" name="Google Shape;460;p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1" name="Google Shape;461;p56"/>
          <p:cNvSpPr txBox="1"/>
          <p:nvPr/>
        </p:nvSpPr>
        <p:spPr>
          <a:xfrm>
            <a:off x="190600" y="937025"/>
            <a:ext cx="8540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Assume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 that your TA sessions are Mon and Fri and your Mentor meeting is Wed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462" name="Google Shape;462;p56"/>
          <p:cNvGraphicFramePr/>
          <p:nvPr/>
        </p:nvGraphicFramePr>
        <p:xfrm>
          <a:off x="412650" y="1459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{5B1014CE-E9C1-4093-8CA0-A843523C3C80}</a:tableStyleId>
              </a:tblPr>
              <a:tblGrid>
                <a:gridCol w="1296475"/>
                <a:gridCol w="1296475"/>
                <a:gridCol w="1296475"/>
                <a:gridCol w="1296475"/>
                <a:gridCol w="1296475"/>
                <a:gridCol w="12964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Weekly Schedule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Monday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Tuesday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Wednesday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Thursday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Friday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Meeting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 Session (in-person)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Mentor Meeting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 Session (in-person)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 takes attendance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Weekly </a:t>
                      </a:r>
                      <a:r>
                        <a:rPr b="1" lang="en"/>
                        <a:t>Progress</a:t>
                      </a:r>
                      <a:r>
                        <a:rPr lang="en"/>
                        <a:t> Report due midnight (Graded)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Weekly </a:t>
                      </a:r>
                      <a:r>
                        <a:rPr b="1" lang="en"/>
                        <a:t>Planning</a:t>
                      </a:r>
                      <a:r>
                        <a:rPr lang="en"/>
                        <a:t> Report due midnight (Graded)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 takes attendance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7"/>
          <p:cNvSpPr txBox="1"/>
          <p:nvPr/>
        </p:nvSpPr>
        <p:spPr>
          <a:xfrm>
            <a:off x="190600" y="937025"/>
            <a:ext cx="8540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Each week you will be graded (individually) on: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Planning report: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■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Did you describe the tasks that were supposed to do?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Progress report: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■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Did you complete the tasks outlined?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Attendance at working sessions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8" name="Google Shape;468;p5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Feedback / Planning / Progress</a:t>
            </a:r>
            <a:endParaRPr/>
          </a:p>
        </p:txBody>
      </p:sp>
      <p:sp>
        <p:nvSpPr>
          <p:cNvPr id="469" name="Google Shape;469;p5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8"/>
          <p:cNvSpPr txBox="1"/>
          <p:nvPr/>
        </p:nvSpPr>
        <p:spPr>
          <a:xfrm>
            <a:off x="190600" y="937025"/>
            <a:ext cx="85407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The progress report is a weekly assessment of the work you did.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Since you wrote your planning document it is important to be complete and specific around the tasks.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If there is a misunderstanding about “what” was supposed to be completed it is on you… you wrote the task description!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If you: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Procrastinate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Get stuck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Do the bare minimum to complete the task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Complain that a task wasn’t clear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■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Remember – it was your task description!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You will get docked points.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5" name="Google Shape;475;p5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 and Progress</a:t>
            </a:r>
            <a:endParaRPr/>
          </a:p>
        </p:txBody>
      </p:sp>
      <p:sp>
        <p:nvSpPr>
          <p:cNvPr id="476" name="Google Shape;476;p5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9"/>
          <p:cNvSpPr txBox="1"/>
          <p:nvPr/>
        </p:nvSpPr>
        <p:spPr>
          <a:xfrm>
            <a:off x="190600" y="937025"/>
            <a:ext cx="8540700" cy="24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This is not a p-set where you simply complete the task the night before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This is iterative analysis: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You will get stuck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Waiting until the night before a report is due is a recipe for failure and poor grades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Even if a task seems relatively straightforward: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No one has done it before, on this data set, using this code.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We (mentors) don’t know exactly what will happen.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We have very little sympathy for getting stuck at the last minute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2" name="Google Shape;482;p5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general…</a:t>
            </a:r>
            <a:endParaRPr/>
          </a:p>
        </p:txBody>
      </p:sp>
      <p:sp>
        <p:nvSpPr>
          <p:cNvPr id="483" name="Google Shape;483;p5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</a:t>
            </a:r>
            <a:endParaRPr/>
          </a:p>
        </p:txBody>
      </p:sp>
      <p:sp>
        <p:nvSpPr>
          <p:cNvPr id="489" name="Google Shape;489;p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0" name="Google Shape;490;p60"/>
          <p:cNvSpPr txBox="1"/>
          <p:nvPr/>
        </p:nvSpPr>
        <p:spPr>
          <a:xfrm>
            <a:off x="190600" y="937025"/>
            <a:ext cx="8540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1" name="Google Shape;491;p60"/>
          <p:cNvSpPr txBox="1"/>
          <p:nvPr/>
        </p:nvSpPr>
        <p:spPr>
          <a:xfrm>
            <a:off x="190600" y="784625"/>
            <a:ext cx="7071900" cy="46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Canvas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Grade updates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All graded submissions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Major course announcements 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Github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Code submission/review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Clinic Repo: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https://github.com/dsi-clinic/the-clinic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Slack 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Quick access to mentors and course staff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Questions here instead of in meetings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Keep conversation in team channel for visibility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Use threads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92" name="Google Shape;49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3650" y="636738"/>
            <a:ext cx="4041201" cy="404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3"/>
          <p:cNvSpPr txBox="1"/>
          <p:nvPr/>
        </p:nvSpPr>
        <p:spPr>
          <a:xfrm>
            <a:off x="190600" y="937025"/>
            <a:ext cx="8540700" cy="21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Introductions – Who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Logistics – How the clinic runs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Grade Breakdown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Break up into groups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First “week” Schedule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Meet and Greet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Scheduling Meetings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5" name="Google Shape;355;p4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6" name="Google Shape;356;p4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/>
              <a:t>‹#›</a:t>
            </a:fld>
            <a:endParaRPr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and Communication	</a:t>
            </a:r>
            <a:endParaRPr/>
          </a:p>
        </p:txBody>
      </p:sp>
      <p:sp>
        <p:nvSpPr>
          <p:cNvPr id="498" name="Google Shape;498;p6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9" name="Google Shape;499;p61"/>
          <p:cNvSpPr txBox="1"/>
          <p:nvPr/>
        </p:nvSpPr>
        <p:spPr>
          <a:xfrm>
            <a:off x="295825" y="963800"/>
            <a:ext cx="82278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Your default position should be that: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All data used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All code produced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All conversations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Are confidential.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If your laptop is stolen or compromised in some way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Tell us ASAP.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Make sure that multi-factor authentication is set to on for your github account.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Obvious question: What if I want to talk about this on my resume or in an interview?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There is a doc on the clinic github page that has some good rules of thumb about this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If you have specific questions ask Tim/Nick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SLACK with Nick/Tim: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Nick and Tim are in every slack channel, but we don’t grade off of them for </a:t>
            </a:r>
            <a:r>
              <a:rPr i="1" lang="en">
                <a:latin typeface="Helvetica Neue"/>
                <a:ea typeface="Helvetica Neue"/>
                <a:cs typeface="Helvetica Neue"/>
                <a:sym typeface="Helvetica Neue"/>
              </a:rPr>
              <a:t>content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. Obviously is someone is being unprofessional, etc. that will affect their grade.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There are some 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administrative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 / 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pedagogy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 reasons we need to be in each channel, but we aren’t monitoring them day-to-day.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○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You can ignore us in the channel or call out (by tagging) if you are having issues.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Grading and Assessment</a:t>
            </a:r>
            <a:endParaRPr/>
          </a:p>
        </p:txBody>
      </p:sp>
      <p:sp>
        <p:nvSpPr>
          <p:cNvPr id="505" name="Google Shape;505;p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3"/>
          <p:cNvSpPr/>
          <p:nvPr/>
        </p:nvSpPr>
        <p:spPr>
          <a:xfrm>
            <a:off x="265050" y="833825"/>
            <a:ext cx="3632400" cy="407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10% Peer Evaluation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20% Weekly Reports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5% Surveys, initial org reports, computer 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setup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10% Professionalism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15% 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Mid Quarter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 presentation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40% Final Deliverables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1" name="Google Shape;511;p6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Grade Break down</a:t>
            </a:r>
            <a:endParaRPr/>
          </a:p>
        </p:txBody>
      </p:sp>
      <p:sp>
        <p:nvSpPr>
          <p:cNvPr id="512" name="Google Shape;512;p6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3" name="Google Shape;513;p63"/>
          <p:cNvSpPr txBox="1"/>
          <p:nvPr/>
        </p:nvSpPr>
        <p:spPr>
          <a:xfrm>
            <a:off x="4122425" y="944725"/>
            <a:ext cx="41988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“BIG” Deliverables: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Mid-Quarter Presentation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Final Deliverables: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Video Presentation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One Pager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Client Deliverables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■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Technical Deliverable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All grades are posted and all assignments are to be submitted via Canvas.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AutoNum type="alphaLcPeriod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You should have received an invite to the DATA 27100 Canvas Page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4" name="Google Shape;514;p63"/>
          <p:cNvSpPr txBox="1"/>
          <p:nvPr/>
        </p:nvSpPr>
        <p:spPr>
          <a:xfrm>
            <a:off x="4154800" y="3566000"/>
            <a:ext cx="4198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Helvetica Neue"/>
              <a:buChar char="●"/>
            </a:pPr>
            <a:r>
              <a:rPr lang="en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Where can I find information about grading standards, rubrics, etc.? </a:t>
            </a:r>
            <a:endParaRPr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Helvetica Neue"/>
              <a:buChar char="○"/>
            </a:pPr>
            <a:r>
              <a:rPr lang="en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 the github clinic page!</a:t>
            </a:r>
            <a:endParaRPr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few days</a:t>
            </a:r>
            <a:endParaRPr/>
          </a:p>
        </p:txBody>
      </p:sp>
      <p:sp>
        <p:nvSpPr>
          <p:cNvPr id="520" name="Google Shape;520;p6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p64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#1 Logistics</a:t>
            </a:r>
            <a:endParaRPr/>
          </a:p>
        </p:txBody>
      </p:sp>
      <p:sp>
        <p:nvSpPr>
          <p:cNvPr id="527" name="Google Shape;527;p6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8" name="Google Shape;528;p65"/>
          <p:cNvSpPr txBox="1"/>
          <p:nvPr/>
        </p:nvSpPr>
        <p:spPr>
          <a:xfrm>
            <a:off x="267200" y="925650"/>
            <a:ext cx="75960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●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Org Report is due </a:t>
            </a:r>
            <a:r>
              <a:rPr b="1" lang="en" sz="1700">
                <a:latin typeface="Helvetica Neue"/>
                <a:ea typeface="Helvetica Neue"/>
                <a:cs typeface="Helvetica Neue"/>
                <a:sym typeface="Helvetica Neue"/>
              </a:rPr>
              <a:t>FRIDAY Night</a:t>
            </a: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 at midnight. 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Submit as a </a:t>
            </a:r>
            <a:r>
              <a:rPr i="1" lang="en" sz="1700">
                <a:latin typeface="Helvetica Neue"/>
                <a:ea typeface="Helvetica Neue"/>
                <a:cs typeface="Helvetica Neue"/>
                <a:sym typeface="Helvetica Neue"/>
              </a:rPr>
              <a:t>group</a:t>
            </a: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 via Canvas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You need to coordinate with your mentor and TA.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i="1" lang="en" sz="1700">
                <a:latin typeface="Helvetica Neue"/>
                <a:ea typeface="Helvetica Neue"/>
                <a:cs typeface="Helvetica Neue"/>
                <a:sym typeface="Helvetica Neue"/>
              </a:rPr>
              <a:t>If you have any issues getting hold of someone, please let me know ASAP.</a:t>
            </a:r>
            <a:endParaRPr i="1"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●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Thursday: Technical Demonstration &amp; Verification 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Your computer needs to be set up (see Computer setup assignment on Canvas) before class on Tuesday.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If you are returning to the </a:t>
            </a:r>
            <a:r>
              <a:rPr b="1" lang="en" sz="1700">
                <a:latin typeface="Helvetica Neue"/>
                <a:ea typeface="Helvetica Neue"/>
                <a:cs typeface="Helvetica Neue"/>
                <a:sym typeface="Helvetica Neue"/>
              </a:rPr>
              <a:t>same project</a:t>
            </a: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, no need to attend.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#2 Logistics</a:t>
            </a:r>
            <a:endParaRPr/>
          </a:p>
        </p:txBody>
      </p:sp>
      <p:sp>
        <p:nvSpPr>
          <p:cNvPr id="534" name="Google Shape;534;p6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5" name="Google Shape;535;p66"/>
          <p:cNvSpPr txBox="1"/>
          <p:nvPr/>
        </p:nvSpPr>
        <p:spPr>
          <a:xfrm>
            <a:off x="267200" y="925650"/>
            <a:ext cx="7596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●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You will get your TA meeting times and locations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●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1st Mentor Meeting date: 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b="1" lang="en" sz="1700">
                <a:latin typeface="Helvetica Neue"/>
                <a:ea typeface="Helvetica Neue"/>
                <a:cs typeface="Helvetica Neue"/>
                <a:sym typeface="Helvetica Neue"/>
              </a:rPr>
              <a:t>Week #1 Progress Report due the night before.</a:t>
            </a:r>
            <a:endParaRPr b="1"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■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Template will be provided – basically “did you get your computer verified”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b="1" lang="en" sz="1700">
                <a:latin typeface="Helvetica Neue"/>
                <a:ea typeface="Helvetica Neue"/>
                <a:cs typeface="Helvetica Neue"/>
                <a:sym typeface="Helvetica Neue"/>
              </a:rPr>
              <a:t>Week #2 Planning Report due mentor meeting night.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</a:t>
            </a:r>
            <a:r>
              <a:rPr lang="en"/>
              <a:t>Mentor Meetings</a:t>
            </a:r>
            <a:endParaRPr/>
          </a:p>
        </p:txBody>
      </p:sp>
      <p:sp>
        <p:nvSpPr>
          <p:cNvPr id="541" name="Google Shape;541;p6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2" name="Google Shape;542;p67"/>
          <p:cNvSpPr txBox="1"/>
          <p:nvPr/>
        </p:nvSpPr>
        <p:spPr>
          <a:xfrm>
            <a:off x="267200" y="925650"/>
            <a:ext cx="75960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●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When you meet with your external mentors you need to fill out a mentor meeting notes template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●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This will help you stay organized and identify specific action items required.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●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You can find more information about this in the github repo.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●"/>
            </a:pPr>
            <a:r>
              <a:rPr lang="en" sz="1700">
                <a:latin typeface="Helvetica Neue"/>
                <a:ea typeface="Helvetica Neue"/>
                <a:cs typeface="Helvetica Neue"/>
                <a:sym typeface="Helvetica Neue"/>
              </a:rPr>
              <a:t>Note that this is graded as a group, so make sure that you have a designated note-taker.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8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 OUT</a:t>
            </a:r>
            <a:endParaRPr/>
          </a:p>
        </p:txBody>
      </p:sp>
      <p:sp>
        <p:nvSpPr>
          <p:cNvPr id="548" name="Google Shape;548;p6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9" name="Google Shape;549;p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Mentor Information</a:t>
            </a:r>
            <a:endParaRPr/>
          </a:p>
        </p:txBody>
      </p:sp>
      <p:sp>
        <p:nvSpPr>
          <p:cNvPr id="555" name="Google Shape;555;p6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6" name="Google Shape;55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7844221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0"/>
          <p:cNvSpPr txBox="1"/>
          <p:nvPr/>
        </p:nvSpPr>
        <p:spPr>
          <a:xfrm>
            <a:off x="3734950" y="715025"/>
            <a:ext cx="4219800" cy="43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Meet your team: 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	Name / Program / Year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Identify your mentor(s) / TA in Slack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Weekly team meeting time</a:t>
            </a:r>
            <a:endParaRPr b="1" sz="160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Start filling out Org Report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If you ping someone and do not hear by Wednesday at 5pm, please slack me directly.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Verify Github, Canvas and Slack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Begin Installing Software for Thursday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2" name="Google Shape;562;p7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Breakout: Coordinating with your Team</a:t>
            </a:r>
            <a:endParaRPr/>
          </a:p>
        </p:txBody>
      </p:sp>
      <p:sp>
        <p:nvSpPr>
          <p:cNvPr id="563" name="Google Shape;563;p7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4" name="Google Shape;564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5525" y="715025"/>
            <a:ext cx="4219650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Clinic People</a:t>
            </a:r>
            <a:endParaRPr/>
          </a:p>
        </p:txBody>
      </p:sp>
      <p:sp>
        <p:nvSpPr>
          <p:cNvPr id="362" name="Google Shape;362;p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1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</p:txBody>
      </p:sp>
      <p:sp>
        <p:nvSpPr>
          <p:cNvPr id="570" name="Google Shape;570;p7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1" name="Google Shape;571;p71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Who: Nick Ross</a:t>
            </a:r>
            <a:endParaRPr/>
          </a:p>
        </p:txBody>
      </p:sp>
      <p:sp>
        <p:nvSpPr>
          <p:cNvPr id="368" name="Google Shape;368;p4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9" name="Google Shape;36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00" y="4402725"/>
            <a:ext cx="2087782" cy="5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4819" y="788694"/>
            <a:ext cx="1817444" cy="60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1221" y="2053046"/>
            <a:ext cx="1525550" cy="134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0050" y="461846"/>
            <a:ext cx="1702000" cy="110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69725" y="2937545"/>
            <a:ext cx="1926900" cy="94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53670" y="3437870"/>
            <a:ext cx="1219750" cy="121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41920" y="4326075"/>
            <a:ext cx="2217850" cy="81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4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154325" y="3882950"/>
            <a:ext cx="1108149" cy="1108149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45"/>
          <p:cNvSpPr txBox="1"/>
          <p:nvPr/>
        </p:nvSpPr>
        <p:spPr>
          <a:xfrm>
            <a:off x="259950" y="887188"/>
            <a:ext cx="86241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Jobs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Data Science Clinic Director (2022-)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Director of Backend Engineering &amp; Data Science at The Meta (Kovaak) (2020-2022)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Assistant Professor of Data Science at USF (2014-2020)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1" marL="9144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○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Director of Industry/Academic Partnerships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Direct of Analytics Sega (2014-2015)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Director of User Analytics and Acquisition at TinyCo (2011-2014)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Senior Consultant Bates White (2002-2006)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Education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PhD at UCLA in Management (2012)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Masters in Economics at UC Davis (2007)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BA in Applied Math/Statistics at UC Berkeley (2002)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Who: Tim Hannifan</a:t>
            </a:r>
            <a:endParaRPr/>
          </a:p>
        </p:txBody>
      </p:sp>
      <p:sp>
        <p:nvSpPr>
          <p:cNvPr id="383" name="Google Shape;383;p4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4" name="Google Shape;384;p46"/>
          <p:cNvSpPr txBox="1"/>
          <p:nvPr/>
        </p:nvSpPr>
        <p:spPr>
          <a:xfrm>
            <a:off x="259950" y="887200"/>
            <a:ext cx="83049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Jobs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Assistant Clinic Director, Data Science Institute (2021-present)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Data Science Fellow, Mathematica Policy Research (2019)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Data Science Consultant, The World Bank (2016-2018)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Owner, contract full stack developer, TJH Media (2013-2018)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Associate, Quantitative Rates Trading, Credit Suisse (2008-2013)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Education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MS Computational Analysis and Public Policy, UChicago (2020)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BA Economics, UChicago (2008)                   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85" name="Google Shape;385;p46"/>
          <p:cNvPicPr preferRelativeResize="0"/>
          <p:nvPr/>
        </p:nvPicPr>
        <p:blipFill rotWithShape="1">
          <a:blip r:embed="rId3">
            <a:alphaModFix/>
          </a:blip>
          <a:srcRect b="32845" l="0" r="0" t="24197"/>
          <a:stretch/>
        </p:blipFill>
        <p:spPr>
          <a:xfrm>
            <a:off x="6961213" y="1011850"/>
            <a:ext cx="2101025" cy="5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99464" y="2021725"/>
            <a:ext cx="1824502" cy="102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2976" y="2861450"/>
            <a:ext cx="1937475" cy="43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1450" y="1400150"/>
            <a:ext cx="1460550" cy="109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35886" y="4003325"/>
            <a:ext cx="3353025" cy="6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People Organization</a:t>
            </a:r>
            <a:endParaRPr/>
          </a:p>
        </p:txBody>
      </p:sp>
      <p:sp>
        <p:nvSpPr>
          <p:cNvPr id="395" name="Google Shape;395;p4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6" name="Google Shape;396;p47"/>
          <p:cNvSpPr txBox="1"/>
          <p:nvPr/>
        </p:nvSpPr>
        <p:spPr>
          <a:xfrm>
            <a:off x="259950" y="887200"/>
            <a:ext cx="4441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Each Project has an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External Mentor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Each Project has an </a:t>
            </a: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Internal Mentor </a:t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Each Project has a TA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Each Project has students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b="1" lang="en" sz="1600">
                <a:latin typeface="Helvetica Neue"/>
                <a:ea typeface="Helvetica Neue"/>
                <a:cs typeface="Helvetica Neue"/>
                <a:sym typeface="Helvetica Neue"/>
              </a:rPr>
              <a:t>Bennett: 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System Administrator (if you use the cluster he might jump in to help)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97" name="Google Shape;39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0325" y="1022875"/>
            <a:ext cx="3026900" cy="302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47"/>
          <p:cNvSpPr txBox="1"/>
          <p:nvPr/>
        </p:nvSpPr>
        <p:spPr>
          <a:xfrm>
            <a:off x="395225" y="3199875"/>
            <a:ext cx="444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Nick &amp; Tim: Internal Mentor as well as Admins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8"/>
          <p:cNvSpPr/>
          <p:nvPr/>
        </p:nvSpPr>
        <p:spPr>
          <a:xfrm>
            <a:off x="156500" y="799400"/>
            <a:ext cx="8826600" cy="3896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Your TA was chosen based on their knowledge and experience.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Their primary purpose is to keep the project running. They are technical resources.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TA’s will: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Take attendance during their working sessions.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●"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Provide feedback on your communication, professionalism and coding during the sessions.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Being unprofessional, rude, condescending or behaving generally unprofessional to the TA is grounds for failing this course.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4" name="Google Shape;404;p4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</a:t>
            </a:r>
            <a:r>
              <a:rPr lang="en"/>
              <a:t>TA</a:t>
            </a:r>
            <a:endParaRPr/>
          </a:p>
        </p:txBody>
      </p:sp>
      <p:sp>
        <p:nvSpPr>
          <p:cNvPr id="405" name="Google Shape;405;p4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Internal Mentor</a:t>
            </a:r>
            <a:endParaRPr/>
          </a:p>
        </p:txBody>
      </p:sp>
      <p:sp>
        <p:nvSpPr>
          <p:cNvPr id="411" name="Google Shape;411;p4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2" name="Google Shape;412;p49"/>
          <p:cNvSpPr/>
          <p:nvPr/>
        </p:nvSpPr>
        <p:spPr>
          <a:xfrm>
            <a:off x="156500" y="799400"/>
            <a:ext cx="8826600" cy="3692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Your clinic mentor was chosen based on the mentor’s skillset match to the project requirements.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Your mentor provides general project oversight and is a technical resource for the team.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External Partners</a:t>
            </a:r>
            <a:endParaRPr/>
          </a:p>
        </p:txBody>
      </p:sp>
      <p:sp>
        <p:nvSpPr>
          <p:cNvPr id="418" name="Google Shape;418;p5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Google Shape;419;p50"/>
          <p:cNvSpPr/>
          <p:nvPr/>
        </p:nvSpPr>
        <p:spPr>
          <a:xfrm>
            <a:off x="114150" y="803038"/>
            <a:ext cx="8915700" cy="370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Helvetica Neue"/>
                <a:ea typeface="Helvetica Neue"/>
                <a:cs typeface="Helvetica Neue"/>
                <a:sym typeface="Helvetica Neue"/>
              </a:rPr>
              <a:t>Clinic students gain experience working directly with the external mentor during the quarter. 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Helvetica Neue"/>
                <a:ea typeface="Helvetica Neue"/>
                <a:cs typeface="Helvetica Neue"/>
                <a:sym typeface="Helvetica Neue"/>
              </a:rPr>
              <a:t>The external partner is the domain expert for the project providing background and guidance in the application of data science to the domain. 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Helvetica Neue"/>
                <a:ea typeface="Helvetica Neue"/>
                <a:cs typeface="Helvetica Neue"/>
                <a:sym typeface="Helvetica Neue"/>
              </a:rPr>
              <a:t>Some partners may require NDAs, background checks or additional training specific to that organization. 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Helvetica Neue"/>
                <a:ea typeface="Helvetica Neue"/>
                <a:cs typeface="Helvetica Neue"/>
                <a:sym typeface="Helvetica Neue"/>
              </a:rPr>
              <a:t>Do not share details about your project or data with anyone outside of your project team, your mentor, clinic staff, and TAs. 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Helvetica Neue"/>
                <a:ea typeface="Helvetica Neue"/>
                <a:cs typeface="Helvetica Neue"/>
                <a:sym typeface="Helvetica Neue"/>
              </a:rPr>
              <a:t>You will need to come up to speed on the technologies they are using. Part of this process is figuring it out.</a:t>
            </a:r>
            <a:endParaRPr sz="1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800000"/>
      </a:dk1>
      <a:lt1>
        <a:srgbClr val="FFFFFF"/>
      </a:lt1>
      <a:dk2>
        <a:srgbClr val="767676"/>
      </a:dk2>
      <a:lt2>
        <a:srgbClr val="D6D6CE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SI UChicago Theme">
  <a:themeElements>
    <a:clrScheme name="Custom 3">
      <a:dk1>
        <a:srgbClr val="000000"/>
      </a:dk1>
      <a:lt1>
        <a:srgbClr val="FFFFFF"/>
      </a:lt1>
      <a:dk2>
        <a:srgbClr val="737373"/>
      </a:dk2>
      <a:lt2>
        <a:srgbClr val="D9D9D9"/>
      </a:lt2>
      <a:accent1>
        <a:srgbClr val="800000"/>
      </a:accent1>
      <a:accent2>
        <a:srgbClr val="D9D9D9"/>
      </a:accent2>
      <a:accent3>
        <a:srgbClr val="A6A6A6"/>
      </a:accent3>
      <a:accent4>
        <a:srgbClr val="EAAA00"/>
      </a:accent4>
      <a:accent5>
        <a:srgbClr val="B36955"/>
      </a:accent5>
      <a:accent6>
        <a:srgbClr val="002A3A"/>
      </a:accent6>
      <a:hlink>
        <a:srgbClr val="800000"/>
      </a:hlink>
      <a:folHlink>
        <a:srgbClr val="73737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